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  <p:sldId id="258" r:id="rId4"/>
    <p:sldId id="272" r:id="rId5"/>
    <p:sldId id="259" r:id="rId6"/>
    <p:sldId id="260" r:id="rId7"/>
    <p:sldId id="263" r:id="rId8"/>
    <p:sldId id="262" r:id="rId9"/>
    <p:sldId id="257" r:id="rId10"/>
    <p:sldId id="267" r:id="rId11"/>
    <p:sldId id="269" r:id="rId12"/>
    <p:sldId id="268" r:id="rId13"/>
    <p:sldId id="266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65" autoAdjust="0"/>
  </p:normalViewPr>
  <p:slideViewPr>
    <p:cSldViewPr snapToGrid="0" snapToObjects="1">
      <p:cViewPr>
        <p:scale>
          <a:sx n="80" d="100"/>
          <a:sy n="80" d="100"/>
        </p:scale>
        <p:origin x="-1408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1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4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0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00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2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64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20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3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6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E9B2A-5E96-974E-ACD0-72A4FE3A351E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00EE2-5DE2-0E4E-8A32-D04306F63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7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1" Type="http://schemas.microsoft.com/office/2007/relationships/media" Target="file://localhost/Users/mblack/Movies/GroupTestVid.mov" TargetMode="External"/><Relationship Id="rId2" Type="http://schemas.openxmlformats.org/officeDocument/2006/relationships/video" Target="file://localhost/Users/mblack/Movies/GroupTestVid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Motivating Student Success: Less </a:t>
            </a:r>
            <a:r>
              <a:rPr lang="en-US" dirty="0" smtClean="0">
                <a:solidFill>
                  <a:srgbClr val="FF0000"/>
                </a:solidFill>
              </a:rPr>
              <a:t>Stick</a:t>
            </a:r>
            <a:r>
              <a:rPr lang="en-US" dirty="0" smtClean="0"/>
              <a:t> and More </a:t>
            </a:r>
            <a:r>
              <a:rPr lang="en-US" dirty="0" smtClean="0">
                <a:solidFill>
                  <a:srgbClr val="FF6600"/>
                </a:solidFill>
              </a:rPr>
              <a:t>Carrot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849953"/>
            <a:ext cx="6350000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8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430870"/>
            <a:ext cx="8229600" cy="325966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have the option of having a flattering letter sent to a parent if they earn an A grade on the exam</a:t>
            </a:r>
          </a:p>
          <a:p>
            <a:pPr lvl="1"/>
            <a:r>
              <a:rPr lang="en-US" dirty="0" smtClean="0"/>
              <a:t>Used for either the second of three exams or the midterm (not final assessment)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200" y="227013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Harnessing the </a:t>
            </a:r>
            <a:r>
              <a:rPr lang="en-US" dirty="0" smtClean="0">
                <a:solidFill>
                  <a:srgbClr val="FFFFFF"/>
                </a:solidFill>
              </a:rPr>
              <a:t>Parental Approval Carrot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 descr="Screen Cap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30" y="3555576"/>
            <a:ext cx="6728484" cy="311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7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3513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Mailed Letter &gt;&gt; Emailed Message</a:t>
            </a:r>
            <a:br>
              <a:rPr lang="en-US" dirty="0" smtClean="0"/>
            </a:br>
            <a:r>
              <a:rPr lang="en-US" sz="4000" dirty="0" smtClean="0"/>
              <a:t>Dust off that form letter template!</a:t>
            </a:r>
            <a:endParaRPr lang="en-US" sz="4000" dirty="0"/>
          </a:p>
        </p:txBody>
      </p:sp>
      <p:pic>
        <p:nvPicPr>
          <p:cNvPr id="4" name="Picture 3" descr="Screen Cap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7" y="1347514"/>
            <a:ext cx="5397500" cy="540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13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430870"/>
            <a:ext cx="8229600" cy="5274730"/>
          </a:xfrm>
        </p:spPr>
        <p:txBody>
          <a:bodyPr>
            <a:normAutofit lnSpcReduction="10000"/>
          </a:bodyPr>
          <a:lstStyle/>
          <a:p>
            <a:r>
              <a:rPr lang="en-US" sz="2800" i="1" dirty="0"/>
              <a:t>At the forefront of my mind is the letter you wrote to my parents when I received an A on my second exam. They still mention this to me and congratulate me for it, and it seems like the information I was inspired to learn then has stuck with me through the years</a:t>
            </a:r>
            <a:r>
              <a:rPr lang="en-US" sz="2800" i="1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i="1" dirty="0"/>
              <a:t>One of the fondest memories I have from my time at Cal Poly was having my parents call me up and mentioning that they received a letter in the mail </a:t>
            </a:r>
            <a:r>
              <a:rPr lang="en-US" sz="2800" i="1" dirty="0" smtClean="0"/>
              <a:t>from </a:t>
            </a:r>
            <a:r>
              <a:rPr lang="en-US" sz="2800" i="1" dirty="0"/>
              <a:t>a "Dr. Black" regarding my academic achievements in his class. It's rare for professors to have such an impact on the lives of students, but, for me, you definitely did… </a:t>
            </a:r>
            <a:endParaRPr lang="en-US" sz="28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The Carrot </a:t>
            </a:r>
            <a:r>
              <a:rPr lang="en-US" dirty="0" smtClean="0"/>
              <a:t>Works!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6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And the parents love it, too!</a:t>
            </a:r>
            <a:endParaRPr lang="en-US" dirty="0"/>
          </a:p>
        </p:txBody>
      </p:sp>
      <p:pic>
        <p:nvPicPr>
          <p:cNvPr id="4" name="Picture 3" descr="20180217_1042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21" y="1354667"/>
            <a:ext cx="9172221" cy="5503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40936" y="2633467"/>
            <a:ext cx="6028267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i="1" dirty="0"/>
              <a:t>I am writing to thank you for the letter you sent regarding Riley's outstanding grade on her bio exam. It means </a:t>
            </a:r>
            <a:r>
              <a:rPr lang="en-US" sz="2400" i="1" dirty="0" smtClean="0"/>
              <a:t>a lot </a:t>
            </a:r>
            <a:r>
              <a:rPr lang="en-US" sz="2400" i="1" dirty="0"/>
              <a:t>to us that you took the time to acknowledge Riley with the letter. </a:t>
            </a:r>
            <a:r>
              <a:rPr lang="en-US" sz="2400" i="1" dirty="0" smtClean="0"/>
              <a:t>Our </a:t>
            </a:r>
            <a:r>
              <a:rPr lang="en-US" sz="2400" i="1" dirty="0"/>
              <a:t>hearts </a:t>
            </a:r>
            <a:r>
              <a:rPr lang="en-US" sz="2400" i="1" dirty="0" smtClean="0"/>
              <a:t>glowed </a:t>
            </a:r>
            <a:r>
              <a:rPr lang="en-US" sz="2400" i="1" dirty="0"/>
              <a:t>with parental pride, </a:t>
            </a:r>
            <a:r>
              <a:rPr lang="en-US" sz="2400" i="1" dirty="0" smtClean="0"/>
              <a:t>and when </a:t>
            </a:r>
            <a:r>
              <a:rPr lang="en-US" sz="2400" i="1" dirty="0"/>
              <a:t>we shared the letter with Riley, she </a:t>
            </a:r>
            <a:r>
              <a:rPr lang="en-US" sz="2400" i="1" dirty="0" smtClean="0"/>
              <a:t>was also </a:t>
            </a:r>
            <a:r>
              <a:rPr lang="en-US" sz="2400" i="1" dirty="0"/>
              <a:t>very proud.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6970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99439" y="1337733"/>
            <a:ext cx="2565618" cy="4104475"/>
            <a:chOff x="599439" y="1337733"/>
            <a:chExt cx="2565618" cy="4104475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599439" y="1337733"/>
              <a:ext cx="2565618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200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dirty="0" smtClean="0"/>
                <a:t>How parents view me</a:t>
              </a:r>
              <a:endParaRPr lang="en-US" dirty="0"/>
            </a:p>
          </p:txBody>
        </p:sp>
        <p:pic>
          <p:nvPicPr>
            <p:cNvPr id="7" name="Picture 6" descr="j-r-r-tolkien-03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95" r="13150"/>
            <a:stretch/>
          </p:blipFill>
          <p:spPr>
            <a:xfrm>
              <a:off x="599439" y="3010958"/>
              <a:ext cx="2565618" cy="243125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6359915" y="1337736"/>
            <a:ext cx="2565618" cy="4104472"/>
            <a:chOff x="6359915" y="1337736"/>
            <a:chExt cx="2565618" cy="4104472"/>
          </a:xfrm>
        </p:grpSpPr>
        <p:pic>
          <p:nvPicPr>
            <p:cNvPr id="9" name="Picture 8" descr="JustNotRight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3781" y="3010957"/>
              <a:ext cx="2348052" cy="2431251"/>
            </a:xfrm>
            <a:prstGeom prst="rect">
              <a:avLst/>
            </a:prstGeom>
          </p:spPr>
        </p:pic>
        <p:sp>
          <p:nvSpPr>
            <p:cNvPr id="11" name="Title 1"/>
            <p:cNvSpPr txBox="1">
              <a:spLocks/>
            </p:cNvSpPr>
            <p:nvPr/>
          </p:nvSpPr>
          <p:spPr>
            <a:xfrm>
              <a:off x="6359915" y="1337736"/>
              <a:ext cx="2565618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dirty="0" smtClean="0"/>
                <a:t>Reality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62647" y="1337733"/>
            <a:ext cx="2565618" cy="4104476"/>
            <a:chOff x="3462647" y="1337733"/>
            <a:chExt cx="2565618" cy="4104476"/>
          </a:xfrm>
        </p:grpSpPr>
        <p:grpSp>
          <p:nvGrpSpPr>
            <p:cNvPr id="12" name="Group 11"/>
            <p:cNvGrpSpPr/>
            <p:nvPr/>
          </p:nvGrpSpPr>
          <p:grpSpPr>
            <a:xfrm>
              <a:off x="3462647" y="1337733"/>
              <a:ext cx="2565618" cy="4104476"/>
              <a:chOff x="3462647" y="1337733"/>
              <a:chExt cx="2565618" cy="4104476"/>
            </a:xfrm>
          </p:grpSpPr>
          <p:pic>
            <p:nvPicPr>
              <p:cNvPr id="8" name="Picture 7" descr="angeel-man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7014" y="3010958"/>
                <a:ext cx="2431251" cy="2431251"/>
              </a:xfrm>
              <a:prstGeom prst="rect">
                <a:avLst/>
              </a:prstGeom>
            </p:spPr>
          </p:pic>
          <p:sp>
            <p:nvSpPr>
              <p:cNvPr id="10" name="Title 1"/>
              <p:cNvSpPr txBox="1">
                <a:spLocks/>
              </p:cNvSpPr>
              <p:nvPr/>
            </p:nvSpPr>
            <p:spPr>
              <a:xfrm>
                <a:off x="3462647" y="1337733"/>
                <a:ext cx="2565618" cy="14700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850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 smtClean="0"/>
                  <a:t>How students view me</a:t>
                </a:r>
                <a:endParaRPr lang="en-US" dirty="0"/>
              </a:p>
            </p:txBody>
          </p:sp>
        </p:grpSp>
        <p:sp>
          <p:nvSpPr>
            <p:cNvPr id="14" name="Freeform 13"/>
            <p:cNvSpPr/>
            <p:nvPr/>
          </p:nvSpPr>
          <p:spPr>
            <a:xfrm>
              <a:off x="4769947" y="4089407"/>
              <a:ext cx="182911" cy="79093"/>
            </a:xfrm>
            <a:custGeom>
              <a:avLst/>
              <a:gdLst>
                <a:gd name="connsiteX0" fmla="*/ 9871 w 182911"/>
                <a:gd name="connsiteY0" fmla="*/ 79093 h 79093"/>
                <a:gd name="connsiteX1" fmla="*/ 17568 w 182911"/>
                <a:gd name="connsiteY1" fmla="*/ 17517 h 79093"/>
                <a:gd name="connsiteX2" fmla="*/ 171508 w 182911"/>
                <a:gd name="connsiteY2" fmla="*/ 2123 h 79093"/>
                <a:gd name="connsiteX3" fmla="*/ 171508 w 182911"/>
                <a:gd name="connsiteY3" fmla="*/ 56002 h 7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911" h="79093">
                  <a:moveTo>
                    <a:pt x="9871" y="79093"/>
                  </a:moveTo>
                  <a:cubicBezTo>
                    <a:pt x="249" y="54719"/>
                    <a:pt x="-9372" y="30345"/>
                    <a:pt x="17568" y="17517"/>
                  </a:cubicBezTo>
                  <a:cubicBezTo>
                    <a:pt x="44508" y="4689"/>
                    <a:pt x="145851" y="-4291"/>
                    <a:pt x="171508" y="2123"/>
                  </a:cubicBezTo>
                  <a:cubicBezTo>
                    <a:pt x="197165" y="8537"/>
                    <a:pt x="171508" y="56002"/>
                    <a:pt x="171508" y="56002"/>
                  </a:cubicBezTo>
                </a:path>
              </a:pathLst>
            </a:cu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822423" y="4199944"/>
              <a:ext cx="85859" cy="67971"/>
            </a:xfrm>
            <a:custGeom>
              <a:avLst/>
              <a:gdLst>
                <a:gd name="connsiteX0" fmla="*/ 0 w 85859"/>
                <a:gd name="connsiteY0" fmla="*/ 14310 h 67971"/>
                <a:gd name="connsiteX1" fmla="*/ 28619 w 85859"/>
                <a:gd name="connsiteY1" fmla="*/ 35774 h 67971"/>
                <a:gd name="connsiteX2" fmla="*/ 46507 w 85859"/>
                <a:gd name="connsiteY2" fmla="*/ 67971 h 67971"/>
                <a:gd name="connsiteX3" fmla="*/ 46507 w 85859"/>
                <a:gd name="connsiteY3" fmla="*/ 10732 h 67971"/>
                <a:gd name="connsiteX4" fmla="*/ 50084 w 85859"/>
                <a:gd name="connsiteY4" fmla="*/ 21464 h 67971"/>
                <a:gd name="connsiteX5" fmla="*/ 57239 w 85859"/>
                <a:gd name="connsiteY5" fmla="*/ 32197 h 67971"/>
                <a:gd name="connsiteX6" fmla="*/ 64394 w 85859"/>
                <a:gd name="connsiteY6" fmla="*/ 53662 h 67971"/>
                <a:gd name="connsiteX7" fmla="*/ 71549 w 85859"/>
                <a:gd name="connsiteY7" fmla="*/ 39352 h 67971"/>
                <a:gd name="connsiteX8" fmla="*/ 78704 w 85859"/>
                <a:gd name="connsiteY8" fmla="*/ 17887 h 67971"/>
                <a:gd name="connsiteX9" fmla="*/ 82281 w 85859"/>
                <a:gd name="connsiteY9" fmla="*/ 7155 h 67971"/>
                <a:gd name="connsiteX10" fmla="*/ 85859 w 85859"/>
                <a:gd name="connsiteY10" fmla="*/ 0 h 67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859" h="67971">
                  <a:moveTo>
                    <a:pt x="0" y="14310"/>
                  </a:moveTo>
                  <a:cubicBezTo>
                    <a:pt x="7887" y="19042"/>
                    <a:pt x="23403" y="26385"/>
                    <a:pt x="28619" y="35774"/>
                  </a:cubicBezTo>
                  <a:cubicBezTo>
                    <a:pt x="50504" y="75168"/>
                    <a:pt x="21633" y="43099"/>
                    <a:pt x="46507" y="67971"/>
                  </a:cubicBezTo>
                  <a:cubicBezTo>
                    <a:pt x="54931" y="34273"/>
                    <a:pt x="46507" y="74504"/>
                    <a:pt x="46507" y="10732"/>
                  </a:cubicBezTo>
                  <a:cubicBezTo>
                    <a:pt x="46507" y="6961"/>
                    <a:pt x="48398" y="18091"/>
                    <a:pt x="50084" y="21464"/>
                  </a:cubicBezTo>
                  <a:cubicBezTo>
                    <a:pt x="52007" y="25310"/>
                    <a:pt x="54854" y="28619"/>
                    <a:pt x="57239" y="32197"/>
                  </a:cubicBezTo>
                  <a:cubicBezTo>
                    <a:pt x="59624" y="39352"/>
                    <a:pt x="61021" y="60408"/>
                    <a:pt x="64394" y="53662"/>
                  </a:cubicBezTo>
                  <a:cubicBezTo>
                    <a:pt x="66779" y="48892"/>
                    <a:pt x="69568" y="44304"/>
                    <a:pt x="71549" y="39352"/>
                  </a:cubicBezTo>
                  <a:cubicBezTo>
                    <a:pt x="74350" y="32349"/>
                    <a:pt x="76319" y="25042"/>
                    <a:pt x="78704" y="17887"/>
                  </a:cubicBezTo>
                  <a:cubicBezTo>
                    <a:pt x="79896" y="14310"/>
                    <a:pt x="80594" y="10528"/>
                    <a:pt x="82281" y="7155"/>
                  </a:cubicBezTo>
                  <a:lnTo>
                    <a:pt x="85859" y="0"/>
                  </a:lnTo>
                </a:path>
              </a:pathLst>
            </a:cu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Care-</a:t>
            </a:r>
            <a:r>
              <a:rPr lang="en-US" dirty="0" err="1" smtClean="0">
                <a:solidFill>
                  <a:srgbClr val="FF6600"/>
                </a:solidFill>
              </a:rPr>
              <a:t>otene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Affects Eyesight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76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688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684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Summative Assessments (Sticks)</a:t>
            </a:r>
            <a:r>
              <a:rPr lang="en-US" dirty="0" smtClean="0">
                <a:solidFill>
                  <a:srgbClr val="FF0000"/>
                </a:solidFill>
              </a:rPr>
              <a:t>      </a:t>
            </a:r>
            <a:r>
              <a:rPr lang="en-US" dirty="0" smtClean="0"/>
              <a:t> Can Be Made Less Stressful &amp; Provide Opportunities to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28901"/>
            <a:ext cx="7840133" cy="20574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Various approaches to develop exams that help students confront what they have not mastered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373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Customizing the Format of the Exam: </a:t>
            </a:r>
            <a:r>
              <a:rPr lang="en-US" dirty="0" smtClean="0">
                <a:solidFill>
                  <a:srgbClr val="FFFF00"/>
                </a:solidFill>
              </a:rPr>
              <a:t>The Take-Home Version – Full Exam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2" y="1866369"/>
            <a:ext cx="8568267" cy="4324882"/>
          </a:xfrm>
        </p:spPr>
        <p:txBody>
          <a:bodyPr>
            <a:normAutofit/>
          </a:bodyPr>
          <a:lstStyle/>
          <a:p>
            <a:r>
              <a:rPr lang="en-US" dirty="0" smtClean="0"/>
              <a:t>Used for ≤ 48 students </a:t>
            </a:r>
            <a:r>
              <a:rPr lang="en-US" dirty="0"/>
              <a:t>in 60-90 minute session</a:t>
            </a:r>
            <a:endParaRPr lang="en-US" dirty="0" smtClean="0"/>
          </a:p>
          <a:p>
            <a:pPr lvl="1"/>
            <a:r>
              <a:rPr lang="en-US" dirty="0" smtClean="0"/>
              <a:t>Students take exam in one class meeting</a:t>
            </a:r>
          </a:p>
          <a:p>
            <a:pPr lvl="1"/>
            <a:r>
              <a:rPr lang="en-US" dirty="0" smtClean="0"/>
              <a:t>Instructor grades exam and returns it </a:t>
            </a:r>
          </a:p>
          <a:p>
            <a:pPr lvl="2"/>
            <a:r>
              <a:rPr lang="en-US" dirty="0" smtClean="0"/>
              <a:t>Minimal feedback on points missed</a:t>
            </a:r>
          </a:p>
          <a:p>
            <a:pPr lvl="1"/>
            <a:r>
              <a:rPr lang="en-US" u="sng" dirty="0" smtClean="0"/>
              <a:t>Students have the option </a:t>
            </a:r>
            <a:r>
              <a:rPr lang="en-US" dirty="0" smtClean="0"/>
              <a:t>to take exam home and correct all of the missed points (≥ 48 hours)</a:t>
            </a:r>
          </a:p>
          <a:p>
            <a:pPr lvl="1"/>
            <a:r>
              <a:rPr lang="en-US" dirty="0" smtClean="0"/>
              <a:t>Instructor grades the retake</a:t>
            </a:r>
          </a:p>
          <a:p>
            <a:pPr lvl="2"/>
            <a:r>
              <a:rPr lang="en-US" dirty="0" smtClean="0"/>
              <a:t>Retake exam score based on the number of points missed</a:t>
            </a:r>
          </a:p>
        </p:txBody>
      </p:sp>
    </p:spTree>
    <p:extLst>
      <p:ext uri="{BB962C8B-B14F-4D97-AF65-F5344CB8AC3E}">
        <p14:creationId xmlns:p14="http://schemas.microsoft.com/office/powerpoint/2010/main" val="124568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for Calculating the Grade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66702" y="1417638"/>
            <a:ext cx="8568267" cy="51440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Two students take exam worth 100 points</a:t>
            </a:r>
            <a:endParaRPr lang="en-US" dirty="0"/>
          </a:p>
          <a:p>
            <a:pPr lvl="1"/>
            <a:r>
              <a:rPr lang="en-US" dirty="0" smtClean="0"/>
              <a:t>Student A misses 40 </a:t>
            </a:r>
            <a:r>
              <a:rPr lang="en-US" dirty="0" err="1" smtClean="0"/>
              <a:t>pts</a:t>
            </a:r>
            <a:r>
              <a:rPr lang="en-US" dirty="0" smtClean="0"/>
              <a:t> &amp; earns 60%</a:t>
            </a:r>
          </a:p>
          <a:p>
            <a:pPr lvl="1"/>
            <a:r>
              <a:rPr lang="en-US" dirty="0" smtClean="0"/>
              <a:t>Student B misses 10 </a:t>
            </a:r>
            <a:r>
              <a:rPr lang="en-US" dirty="0" err="1" smtClean="0"/>
              <a:t>pts</a:t>
            </a:r>
            <a:r>
              <a:rPr lang="en-US" dirty="0" smtClean="0"/>
              <a:t> &amp; earns 90%</a:t>
            </a:r>
          </a:p>
          <a:p>
            <a:r>
              <a:rPr lang="en-US" dirty="0" smtClean="0"/>
              <a:t>Both take home exam to correct the errors</a:t>
            </a:r>
          </a:p>
          <a:p>
            <a:pPr lvl="1"/>
            <a:r>
              <a:rPr lang="en-US" dirty="0" smtClean="0"/>
              <a:t>Student A corrects 35 of 40 points (87.5%)</a:t>
            </a:r>
          </a:p>
          <a:p>
            <a:pPr lvl="2"/>
            <a:r>
              <a:rPr lang="en-US" dirty="0" smtClean="0"/>
              <a:t>70(0.6) + 30(0.875) = 68.25 as final score</a:t>
            </a:r>
          </a:p>
          <a:p>
            <a:pPr lvl="1"/>
            <a:r>
              <a:rPr lang="en-US" dirty="0" smtClean="0"/>
              <a:t>Student B corrects 5 of the 10 points (50%)</a:t>
            </a:r>
          </a:p>
          <a:p>
            <a:pPr lvl="2"/>
            <a:r>
              <a:rPr lang="en-US" dirty="0" smtClean="0"/>
              <a:t>70(0.9) + 30(0.5) = 78 final score - </a:t>
            </a:r>
            <a:r>
              <a:rPr lang="en-US" dirty="0" smtClean="0">
                <a:solidFill>
                  <a:srgbClr val="FF0000"/>
                </a:solidFill>
              </a:rPr>
              <a:t>OUCH!</a:t>
            </a:r>
          </a:p>
          <a:p>
            <a:r>
              <a:rPr lang="en-US" dirty="0" smtClean="0"/>
              <a:t>Score will be lowered if retake is worse than original – higher risk for those who perform well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884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8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Customizing the Format of the Exam: </a:t>
            </a:r>
            <a:r>
              <a:rPr lang="en-US" dirty="0" smtClean="0">
                <a:solidFill>
                  <a:srgbClr val="FFFF00"/>
                </a:solidFill>
              </a:rPr>
              <a:t>Two-Session Group Version – Full Exam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71" y="1612368"/>
            <a:ext cx="8686800" cy="51440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Used for ≤ 48 students in 60-90 minute session</a:t>
            </a:r>
          </a:p>
          <a:p>
            <a:pPr lvl="1"/>
            <a:r>
              <a:rPr lang="en-US" dirty="0" smtClean="0"/>
              <a:t>Students take exam in one class meeting</a:t>
            </a:r>
          </a:p>
          <a:p>
            <a:pPr lvl="1"/>
            <a:r>
              <a:rPr lang="en-US" dirty="0" smtClean="0"/>
              <a:t>Instructor grades exam and returns it in second meeting</a:t>
            </a:r>
          </a:p>
          <a:p>
            <a:pPr lvl="2"/>
            <a:r>
              <a:rPr lang="en-US" dirty="0" smtClean="0"/>
              <a:t>Minimal feedback on points missed</a:t>
            </a:r>
          </a:p>
          <a:p>
            <a:pPr lvl="1"/>
            <a:r>
              <a:rPr lang="en-US" u="sng" dirty="0" smtClean="0"/>
              <a:t>Students </a:t>
            </a:r>
            <a:r>
              <a:rPr lang="en-US" u="sng" dirty="0"/>
              <a:t>have the option </a:t>
            </a:r>
            <a:r>
              <a:rPr lang="en-US" dirty="0"/>
              <a:t>to </a:t>
            </a:r>
            <a:r>
              <a:rPr lang="en-US" dirty="0" smtClean="0"/>
              <a:t>work in groups of ≤ 10 to correct exams during second class meeting</a:t>
            </a:r>
          </a:p>
          <a:p>
            <a:pPr lvl="1"/>
            <a:r>
              <a:rPr lang="en-US" dirty="0" smtClean="0"/>
              <a:t>Instructor grades the retake</a:t>
            </a:r>
          </a:p>
          <a:p>
            <a:pPr lvl="2"/>
            <a:r>
              <a:rPr lang="en-US" dirty="0" smtClean="0"/>
              <a:t>Retake exam score based on the number of points missed</a:t>
            </a:r>
          </a:p>
          <a:p>
            <a:pPr lvl="2"/>
            <a:r>
              <a:rPr lang="en-US" dirty="0" smtClean="0"/>
              <a:t>(0.7)(original score) + (0.3)(retake score)</a:t>
            </a:r>
          </a:p>
          <a:p>
            <a:r>
              <a:rPr lang="en-US" dirty="0" smtClean="0"/>
              <a:t>Pros </a:t>
            </a:r>
            <a:r>
              <a:rPr lang="en-US" dirty="0"/>
              <a:t>/ </a:t>
            </a:r>
            <a:r>
              <a:rPr lang="en-US" dirty="0" smtClean="0"/>
              <a:t>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06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Customizing the Format of the Exam: </a:t>
            </a:r>
            <a:r>
              <a:rPr lang="en-US" dirty="0" smtClean="0">
                <a:solidFill>
                  <a:srgbClr val="FFFF00"/>
                </a:solidFill>
              </a:rPr>
              <a:t>One-Session Group Version – Full Exam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71" y="1612368"/>
            <a:ext cx="8686800" cy="51440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Used for ≤ 48 students with </a:t>
            </a:r>
            <a:r>
              <a:rPr lang="en-US" u="sng" dirty="0" smtClean="0">
                <a:solidFill>
                  <a:srgbClr val="CCFFCC"/>
                </a:solidFill>
              </a:rPr>
              <a:t>3-hour</a:t>
            </a:r>
            <a:r>
              <a:rPr lang="en-US" dirty="0" smtClean="0">
                <a:solidFill>
                  <a:srgbClr val="CCFFCC"/>
                </a:solidFill>
              </a:rPr>
              <a:t> </a:t>
            </a:r>
            <a:r>
              <a:rPr lang="en-US" dirty="0" smtClean="0"/>
              <a:t>session </a:t>
            </a:r>
          </a:p>
          <a:p>
            <a:pPr lvl="1"/>
            <a:r>
              <a:rPr lang="en-US" dirty="0" smtClean="0"/>
              <a:t>Students take exam in one class meeting</a:t>
            </a:r>
          </a:p>
          <a:p>
            <a:pPr lvl="1"/>
            <a:r>
              <a:rPr lang="en-US" dirty="0" smtClean="0"/>
              <a:t>They turn in the individual exam responses after        2 hours</a:t>
            </a:r>
          </a:p>
          <a:p>
            <a:pPr lvl="1"/>
            <a:r>
              <a:rPr lang="en-US" u="sng" dirty="0" smtClean="0"/>
              <a:t>Students </a:t>
            </a:r>
            <a:r>
              <a:rPr lang="en-US" u="sng" dirty="0"/>
              <a:t>have the option </a:t>
            </a:r>
            <a:r>
              <a:rPr lang="en-US" dirty="0"/>
              <a:t>to </a:t>
            </a:r>
            <a:r>
              <a:rPr lang="en-US" dirty="0" smtClean="0"/>
              <a:t>work in groups of ≤ 10 to correct only those points they </a:t>
            </a:r>
            <a:r>
              <a:rPr lang="en-US" i="1" dirty="0" smtClean="0">
                <a:solidFill>
                  <a:srgbClr val="FF0000"/>
                </a:solidFill>
              </a:rPr>
              <a:t>think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were incorrect during remaining hour</a:t>
            </a:r>
          </a:p>
          <a:p>
            <a:pPr lvl="1"/>
            <a:r>
              <a:rPr lang="en-US" dirty="0" smtClean="0"/>
              <a:t>Final score calculated:</a:t>
            </a:r>
          </a:p>
          <a:p>
            <a:pPr lvl="2"/>
            <a:r>
              <a:rPr lang="en-US" dirty="0" smtClean="0"/>
              <a:t>(0.7)(original score) + (0.3)(original + retake points)</a:t>
            </a:r>
          </a:p>
          <a:p>
            <a:pPr lvl="2"/>
            <a:r>
              <a:rPr lang="en-US" dirty="0" smtClean="0"/>
              <a:t>The score is less likely to be lowered by retake</a:t>
            </a:r>
          </a:p>
          <a:p>
            <a:r>
              <a:rPr lang="en-US" dirty="0"/>
              <a:t>Pros / </a:t>
            </a:r>
            <a:r>
              <a:rPr lang="en-US" dirty="0" smtClean="0"/>
              <a:t>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587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Customizing the Format of the Exam: Full Exam Answer Sheets</a:t>
            </a:r>
            <a:endParaRPr lang="en-US" dirty="0"/>
          </a:p>
        </p:txBody>
      </p:sp>
      <p:pic>
        <p:nvPicPr>
          <p:cNvPr id="7" name="Picture 6" descr="Ans-indiv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4072757" cy="5440362"/>
          </a:xfrm>
          <a:prstGeom prst="rect">
            <a:avLst/>
          </a:prstGeom>
        </p:spPr>
      </p:pic>
      <p:pic>
        <p:nvPicPr>
          <p:cNvPr id="8" name="Picture 7" descr="Ans-gr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043" y="1417638"/>
            <a:ext cx="4072757" cy="544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90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Customizing the Format of the Exam: </a:t>
            </a:r>
            <a:r>
              <a:rPr lang="en-US" dirty="0" smtClean="0">
                <a:solidFill>
                  <a:srgbClr val="FFFF00"/>
                </a:solidFill>
              </a:rPr>
              <a:t>One-Session Group Version – MC Only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71" y="1612368"/>
            <a:ext cx="8686800" cy="5144029"/>
          </a:xfrm>
        </p:spPr>
        <p:txBody>
          <a:bodyPr>
            <a:normAutofit fontScale="92500"/>
          </a:bodyPr>
          <a:lstStyle/>
          <a:p>
            <a:r>
              <a:rPr lang="en-US" dirty="0"/>
              <a:t>Used for </a:t>
            </a:r>
            <a:r>
              <a:rPr lang="en-US" dirty="0" smtClean="0"/>
              <a:t>variable enrollment </a:t>
            </a:r>
            <a:r>
              <a:rPr lang="en-US" dirty="0"/>
              <a:t>with </a:t>
            </a:r>
            <a:r>
              <a:rPr lang="en-US" u="sng" dirty="0">
                <a:solidFill>
                  <a:srgbClr val="CCFFCC"/>
                </a:solidFill>
              </a:rPr>
              <a:t>3-hour</a:t>
            </a:r>
            <a:r>
              <a:rPr lang="en-US" dirty="0">
                <a:solidFill>
                  <a:srgbClr val="CCFFCC"/>
                </a:solidFill>
              </a:rPr>
              <a:t> </a:t>
            </a:r>
            <a:r>
              <a:rPr lang="en-US" dirty="0" smtClean="0"/>
              <a:t>session </a:t>
            </a:r>
            <a:endParaRPr lang="en-US" dirty="0"/>
          </a:p>
          <a:p>
            <a:pPr lvl="1"/>
            <a:r>
              <a:rPr lang="en-US" dirty="0" smtClean="0"/>
              <a:t>Students take exam (MC/</a:t>
            </a:r>
            <a:r>
              <a:rPr lang="en-US" dirty="0"/>
              <a:t>f</a:t>
            </a:r>
            <a:r>
              <a:rPr lang="en-US" dirty="0" smtClean="0"/>
              <a:t>ree </a:t>
            </a:r>
            <a:r>
              <a:rPr lang="en-US" dirty="0"/>
              <a:t>r</a:t>
            </a:r>
            <a:r>
              <a:rPr lang="en-US" dirty="0" smtClean="0"/>
              <a:t>esponse) in one class meeting</a:t>
            </a:r>
          </a:p>
          <a:p>
            <a:pPr lvl="1"/>
            <a:r>
              <a:rPr lang="en-US" dirty="0" smtClean="0"/>
              <a:t>They turn in the individual exam responses after 2 hours</a:t>
            </a:r>
          </a:p>
          <a:p>
            <a:pPr lvl="1"/>
            <a:r>
              <a:rPr lang="en-US" u="sng" dirty="0"/>
              <a:t>Students have the option </a:t>
            </a:r>
            <a:r>
              <a:rPr lang="en-US" dirty="0"/>
              <a:t>to work in groups of ≤ 10 to </a:t>
            </a:r>
            <a:r>
              <a:rPr lang="en-US" i="1" dirty="0" smtClean="0">
                <a:solidFill>
                  <a:srgbClr val="FF0000"/>
                </a:solidFill>
              </a:rPr>
              <a:t>individually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complete new </a:t>
            </a:r>
            <a:r>
              <a:rPr lang="en-US" dirty="0" err="1" smtClean="0"/>
              <a:t>Scantron</a:t>
            </a:r>
            <a:r>
              <a:rPr lang="en-US" dirty="0" smtClean="0"/>
              <a:t> for all questions</a:t>
            </a:r>
          </a:p>
          <a:p>
            <a:pPr lvl="1"/>
            <a:r>
              <a:rPr lang="en-US" dirty="0" smtClean="0"/>
              <a:t>Instructor grades exam and retake </a:t>
            </a:r>
            <a:r>
              <a:rPr lang="en-US" dirty="0" err="1" smtClean="0"/>
              <a:t>Scantron</a:t>
            </a:r>
            <a:endParaRPr lang="en-US" dirty="0" smtClean="0"/>
          </a:p>
          <a:p>
            <a:pPr lvl="1"/>
            <a:r>
              <a:rPr lang="en-US" dirty="0" smtClean="0"/>
              <a:t>Final score calculated:</a:t>
            </a:r>
          </a:p>
          <a:p>
            <a:pPr lvl="2"/>
            <a:r>
              <a:rPr lang="en-US" dirty="0" smtClean="0"/>
              <a:t>(0.7)(original score) + (0.3)(retake score based on MC only)</a:t>
            </a:r>
          </a:p>
          <a:p>
            <a:pPr lvl="2"/>
            <a:r>
              <a:rPr lang="en-US" dirty="0"/>
              <a:t>The score may be lowered if retake is </a:t>
            </a:r>
            <a:r>
              <a:rPr lang="en-US" dirty="0" smtClean="0"/>
              <a:t>worse than </a:t>
            </a:r>
            <a:r>
              <a:rPr lang="en-US" dirty="0"/>
              <a:t>original</a:t>
            </a:r>
          </a:p>
          <a:p>
            <a:r>
              <a:rPr lang="en-US" dirty="0" smtClean="0"/>
              <a:t>Pros </a:t>
            </a:r>
            <a:r>
              <a:rPr lang="en-US" dirty="0"/>
              <a:t>/ </a:t>
            </a:r>
            <a:r>
              <a:rPr lang="en-US" dirty="0" smtClean="0"/>
              <a:t>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3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2625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Exams Transform Students into Teachers</a:t>
            </a:r>
            <a:endParaRPr lang="en-US" dirty="0"/>
          </a:p>
        </p:txBody>
      </p:sp>
      <p:pic>
        <p:nvPicPr>
          <p:cNvPr id="4" name="GroupTestVid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2712" y="1659467"/>
            <a:ext cx="7776078" cy="518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17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6555</TotalTime>
  <Words>775</Words>
  <Application>Microsoft Macintosh PowerPoint</Application>
  <PresentationFormat>On-screen Show (4:3)</PresentationFormat>
  <Paragraphs>66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Motivating Student Success: Less Stick and More Carrot</vt:lpstr>
      <vt:lpstr>Summative Assessments (Sticks)       Can Be Made Less Stressful &amp; Provide Opportunities to Learn</vt:lpstr>
      <vt:lpstr>Customizing the Format of the Exam: The Take-Home Version – Full Exam</vt:lpstr>
      <vt:lpstr>Example for Calculating the Grade</vt:lpstr>
      <vt:lpstr>Customizing the Format of the Exam: Two-Session Group Version – Full Exam</vt:lpstr>
      <vt:lpstr>Customizing the Format of the Exam: One-Session Group Version – Full Exam</vt:lpstr>
      <vt:lpstr>Customizing the Format of the Exam: Full Exam Answer Sheets</vt:lpstr>
      <vt:lpstr>Customizing the Format of the Exam: One-Session Group Version – MC Only</vt:lpstr>
      <vt:lpstr>Group Exams Transform Students into Teachers</vt:lpstr>
      <vt:lpstr>Harnessing the Parental Approval Carrot</vt:lpstr>
      <vt:lpstr>Mailed Letter &gt;&gt; Emailed Message Dust off that form letter template!</vt:lpstr>
      <vt:lpstr>The Carrot Works!</vt:lpstr>
      <vt:lpstr>And the parents love it, too!</vt:lpstr>
      <vt:lpstr>Care-otene Affects Eyesight</vt:lpstr>
      <vt:lpstr>PowerPoint Presentation</vt:lpstr>
    </vt:vector>
  </TitlesOfParts>
  <Company>Cal Poly San Luis Obispo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Black</dc:creator>
  <cp:lastModifiedBy>Michael Black</cp:lastModifiedBy>
  <cp:revision>56</cp:revision>
  <dcterms:created xsi:type="dcterms:W3CDTF">2018-02-19T10:08:54Z</dcterms:created>
  <dcterms:modified xsi:type="dcterms:W3CDTF">2018-02-24T22:04:04Z</dcterms:modified>
</cp:coreProperties>
</file>